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2062400" cy="34747200"/>
  <p:notesSz cx="7010400" cy="9296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nhall, Carl S" initials="D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882" autoAdjust="0"/>
  </p:normalViewPr>
  <p:slideViewPr>
    <p:cSldViewPr>
      <p:cViewPr>
        <p:scale>
          <a:sx n="41" d="100"/>
          <a:sy n="41" d="100"/>
        </p:scale>
        <p:origin x="-112" y="3680"/>
      </p:cViewPr>
      <p:guideLst>
        <p:guide orient="horz" pos="10944"/>
        <p:guide pos="13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FD429-43EE-4B7E-B1EE-7645046D7CE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58E8-1DA6-438D-84FA-FA22CBB6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185D-98B5-48F1-B5AC-C357508F566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5413" y="696913"/>
            <a:ext cx="42195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53C4-78D8-402B-AE38-AF9F7C75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8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553C4-78D8-402B-AE38-AF9F7C755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9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10794156"/>
            <a:ext cx="35753040" cy="74481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0" y="19690080"/>
            <a:ext cx="29443680" cy="8879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1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240" y="1391502"/>
            <a:ext cx="9464040" cy="296477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120" y="1391502"/>
            <a:ext cx="27691080" cy="296477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40" y="22328296"/>
            <a:ext cx="35753040" cy="69011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40" y="14727349"/>
            <a:ext cx="35753040" cy="760094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120" y="8107682"/>
            <a:ext cx="18577560" cy="22931546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81720" y="8107682"/>
            <a:ext cx="18577560" cy="22931546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4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7777906"/>
            <a:ext cx="18584865" cy="324146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0" y="11019367"/>
            <a:ext cx="18584865" cy="2001985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117" y="7777906"/>
            <a:ext cx="18592165" cy="324146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117" y="11019367"/>
            <a:ext cx="18592165" cy="2001985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5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1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2" y="1383453"/>
            <a:ext cx="13838240" cy="58877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230" y="1383456"/>
            <a:ext cx="23514050" cy="2965577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122" y="7271176"/>
            <a:ext cx="13838240" cy="2376805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1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25" y="24323040"/>
            <a:ext cx="25237440" cy="287147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525" y="3104727"/>
            <a:ext cx="25237440" cy="208483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4525" y="27194513"/>
            <a:ext cx="25237440" cy="407796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8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0" y="1391499"/>
            <a:ext cx="37856160" cy="5791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8107682"/>
            <a:ext cx="37856160" cy="22931546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120" y="32205509"/>
            <a:ext cx="98145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D63D-9F2F-4293-BB59-7DB568E77EF7}" type="datetimeFigureOut">
              <a:rPr lang="en-US" smtClean="0"/>
              <a:pPr/>
              <a:t>10/29/14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1320" y="32205509"/>
            <a:ext cx="133197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44720" y="32205509"/>
            <a:ext cx="98145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microsoft.com/office/2007/relationships/hdphoto" Target="../media/hdphoto1.wdp"/><Relationship Id="rId22" Type="http://schemas.openxmlformats.org/officeDocument/2006/relationships/image" Target="../media/image19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inter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524" y="15468600"/>
            <a:ext cx="12255500" cy="8691704"/>
          </a:xfrm>
          <a:prstGeom prst="rect">
            <a:avLst/>
          </a:prstGeom>
        </p:spPr>
      </p:pic>
      <p:pic>
        <p:nvPicPr>
          <p:cNvPr id="24" name="Picture 23" descr="b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304800"/>
            <a:ext cx="8604106" cy="5585438"/>
          </a:xfrm>
          <a:prstGeom prst="rect">
            <a:avLst/>
          </a:prstGeom>
        </p:spPr>
      </p:pic>
      <p:pic>
        <p:nvPicPr>
          <p:cNvPr id="25" name="Picture 24" descr="floor pl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118" y="22606402"/>
            <a:ext cx="15244273" cy="12140798"/>
          </a:xfrm>
          <a:prstGeom prst="rect">
            <a:avLst/>
          </a:prstGeom>
        </p:spPr>
      </p:pic>
      <p:pic>
        <p:nvPicPr>
          <p:cNvPr id="16" name="Picture 15" descr="iso ba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22402800"/>
            <a:ext cx="9448800" cy="7161482"/>
          </a:xfrm>
          <a:prstGeom prst="rect">
            <a:avLst/>
          </a:prstGeom>
        </p:spPr>
      </p:pic>
      <p:pic>
        <p:nvPicPr>
          <p:cNvPr id="12" name="Picture 11" descr="isolef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945600"/>
            <a:ext cx="12256720" cy="8686800"/>
          </a:xfrm>
          <a:prstGeom prst="rect">
            <a:avLst/>
          </a:prstGeom>
        </p:spPr>
      </p:pic>
      <p:grpSp>
        <p:nvGrpSpPr>
          <p:cNvPr id="150" name="Group 149"/>
          <p:cNvGrpSpPr/>
          <p:nvPr/>
        </p:nvGrpSpPr>
        <p:grpSpPr>
          <a:xfrm>
            <a:off x="28859748" y="4343400"/>
            <a:ext cx="12698994" cy="17493355"/>
            <a:chOff x="28651200" y="6261232"/>
            <a:chExt cx="12698994" cy="34271621"/>
          </a:xfrm>
        </p:grpSpPr>
        <p:sp>
          <p:nvSpPr>
            <p:cNvPr id="223" name="Rounded Rectangle 222"/>
            <p:cNvSpPr/>
            <p:nvPr/>
          </p:nvSpPr>
          <p:spPr>
            <a:xfrm>
              <a:off x="28651200" y="6261232"/>
              <a:ext cx="12670919" cy="20771193"/>
            </a:xfrm>
            <a:prstGeom prst="roundRect">
              <a:avLst>
                <a:gd name="adj" fmla="val 314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22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9060274" y="6464940"/>
              <a:ext cx="12289920" cy="3406791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Materials Used </a:t>
              </a:r>
            </a:p>
            <a:p>
              <a:r>
                <a:rPr lang="en-US" sz="4800" b="1" dirty="0" smtClean="0"/>
                <a:t>Roof: Thatch</a:t>
              </a:r>
            </a:p>
            <a:p>
              <a:pPr marL="857250" indent="-857250">
                <a:buFont typeface="Arial"/>
                <a:buChar char="•"/>
              </a:pPr>
              <a:r>
                <a:rPr lang="en-US" sz="4000" dirty="0" smtClean="0"/>
                <a:t>Ventilation </a:t>
              </a:r>
            </a:p>
            <a:p>
              <a:pPr marL="857250" indent="-857250">
                <a:buFont typeface="Arial"/>
                <a:buChar char="•"/>
              </a:pPr>
              <a:r>
                <a:rPr lang="en-US" sz="4000" dirty="0" smtClean="0"/>
                <a:t>Rain proof </a:t>
              </a:r>
            </a:p>
            <a:p>
              <a:pPr marL="857250" indent="-857250">
                <a:buFont typeface="Arial"/>
                <a:buChar char="•"/>
              </a:pPr>
              <a:r>
                <a:rPr lang="en-US" sz="4000" dirty="0" smtClean="0"/>
                <a:t>Insulation- warm in winter, cool in summer (thermally efficient)</a:t>
              </a:r>
            </a:p>
            <a:p>
              <a:pPr marL="857250" indent="-857250">
                <a:buFont typeface="Arial"/>
                <a:buChar char="•"/>
              </a:pPr>
              <a:r>
                <a:rPr lang="en-US" sz="4000" dirty="0" smtClean="0"/>
                <a:t>Local manufacturing </a:t>
              </a:r>
            </a:p>
            <a:p>
              <a:r>
                <a:rPr lang="en-US" sz="4800" b="1" dirty="0" smtClean="0"/>
                <a:t>Walls: Bricks </a:t>
              </a:r>
              <a:endParaRPr lang="en-US" sz="4800" b="1" dirty="0"/>
            </a:p>
            <a:p>
              <a:pPr marL="571500" indent="-571500">
                <a:buFont typeface="Arial"/>
                <a:buChar char="•"/>
              </a:pPr>
              <a:r>
                <a:rPr lang="en-US" sz="4000" dirty="0" smtClean="0"/>
                <a:t>Local manufacturing and commonly installed 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4000" dirty="0" smtClean="0"/>
                <a:t>Sturdy 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4000" dirty="0" smtClean="0"/>
                <a:t>Low cost </a:t>
              </a:r>
            </a:p>
            <a:p>
              <a:r>
                <a:rPr lang="en-US" sz="4800" b="1" dirty="0" smtClean="0"/>
                <a:t>Floor/Interior: Cement  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Easily hosed off or mopped (painted pale yellow) 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In sterilization and treatment room, observation room, and consolation room there will be ceramic tile </a:t>
              </a:r>
              <a:endParaRPr lang="en-US" sz="4000" dirty="0" smtClean="0"/>
            </a:p>
            <a:p>
              <a:endParaRPr lang="en-US" sz="6000" b="1" dirty="0"/>
            </a:p>
            <a:p>
              <a:endParaRPr lang="en-US" sz="6000" b="1" dirty="0" smtClean="0"/>
            </a:p>
            <a:p>
              <a:endParaRPr lang="en-US" sz="6000" b="1" dirty="0"/>
            </a:p>
            <a:p>
              <a:endParaRPr lang="en-US" sz="6000" b="1" dirty="0" smtClean="0"/>
            </a:p>
            <a:p>
              <a:endParaRPr lang="en-US" sz="6000" b="1" dirty="0"/>
            </a:p>
            <a:p>
              <a:endParaRPr lang="en-US" sz="6000" b="1" dirty="0" smtClean="0"/>
            </a:p>
            <a:p>
              <a:endParaRPr lang="en-US" sz="6000" b="1" dirty="0"/>
            </a:p>
            <a:p>
              <a:endParaRPr lang="en-US" sz="6000" b="1" dirty="0" smtClean="0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1945600" y="304800"/>
            <a:ext cx="195289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0" b="1" dirty="0" smtClean="0"/>
              <a:t>Primary Care Medical Health Center </a:t>
            </a:r>
          </a:p>
          <a:p>
            <a:pPr algn="r"/>
            <a:r>
              <a:rPr lang="en-US" sz="6000" b="1" dirty="0" smtClean="0"/>
              <a:t>Sierra Leone</a:t>
            </a:r>
          </a:p>
          <a:p>
            <a:pPr algn="r"/>
            <a:r>
              <a:rPr lang="en-US" sz="3200" b="1" dirty="0" smtClean="0"/>
              <a:t>Brynne Kirsch, Sarah Fay, Michael </a:t>
            </a:r>
            <a:r>
              <a:rPr lang="en-US" sz="3200" b="1" dirty="0" err="1" smtClean="0"/>
              <a:t>Graziano</a:t>
            </a:r>
            <a:endParaRPr lang="en-US" sz="3200" b="1" dirty="0" smtClean="0"/>
          </a:p>
          <a:p>
            <a:pPr algn="r"/>
            <a:r>
              <a:rPr lang="en-US" sz="2800" dirty="0" smtClean="0"/>
              <a:t>EGR </a:t>
            </a:r>
            <a:r>
              <a:rPr lang="en-US" sz="2800" dirty="0" smtClean="0"/>
              <a:t>343: Green Architectural Engineering</a:t>
            </a:r>
          </a:p>
          <a:p>
            <a:pPr algn="r"/>
            <a:r>
              <a:rPr lang="en-US" sz="2800" dirty="0" smtClean="0"/>
              <a:t>Elizabethtown College, Elizabethtown, PA</a:t>
            </a:r>
            <a:endParaRPr lang="en-US" sz="2800" dirty="0"/>
          </a:p>
        </p:txBody>
      </p:sp>
      <p:cxnSp>
        <p:nvCxnSpPr>
          <p:cNvPr id="1047" name="Straight Arrow Connector 1046"/>
          <p:cNvCxnSpPr/>
          <p:nvPr/>
        </p:nvCxnSpPr>
        <p:spPr>
          <a:xfrm flipH="1">
            <a:off x="2815758" y="25146000"/>
            <a:ext cx="1680042" cy="467217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3" name="Straight Arrow Connector 1052"/>
          <p:cNvCxnSpPr/>
          <p:nvPr/>
        </p:nvCxnSpPr>
        <p:spPr>
          <a:xfrm flipH="1">
            <a:off x="11336987" y="27279600"/>
            <a:ext cx="245413" cy="249251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H="1">
            <a:off x="15652179" y="26365200"/>
            <a:ext cx="2102421" cy="3429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19812000" y="27813000"/>
            <a:ext cx="3291796" cy="201870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22326600" y="25831800"/>
            <a:ext cx="5438519" cy="406286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4495800" y="26974800"/>
            <a:ext cx="2692463" cy="285690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-48126" y="0"/>
            <a:ext cx="42062400" cy="347472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fron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8382000" cy="5773035"/>
          </a:xfrm>
          <a:prstGeom prst="rect">
            <a:avLst/>
          </a:prstGeom>
        </p:spPr>
      </p:pic>
      <p:pic>
        <p:nvPicPr>
          <p:cNvPr id="23" name="Picture 22" descr="lef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28600"/>
            <a:ext cx="5685948" cy="5105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0022800"/>
            <a:ext cx="4800600" cy="3600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200" y="29946600"/>
            <a:ext cx="2819400" cy="37512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0" y="30022800"/>
            <a:ext cx="3898900" cy="29261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87400" y="29946600"/>
            <a:ext cx="4572000" cy="34128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16600" y="30022800"/>
            <a:ext cx="7299693" cy="33528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70000" y="30022800"/>
            <a:ext cx="4343400" cy="325755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34823400" y="20040600"/>
            <a:ext cx="2057400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609600" y="6096000"/>
            <a:ext cx="16776587" cy="16611600"/>
          </a:xfrm>
          <a:prstGeom prst="roundRect">
            <a:avLst>
              <a:gd name="adj" fmla="val 314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22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1053219" y="6170794"/>
            <a:ext cx="16319387" cy="12525613"/>
            <a:chOff x="990600" y="6400800"/>
            <a:chExt cx="16319387" cy="12525613"/>
          </a:xfrm>
        </p:grpSpPr>
        <p:sp>
          <p:nvSpPr>
            <p:cNvPr id="158" name="TextBox 157"/>
            <p:cNvSpPr txBox="1"/>
            <p:nvPr/>
          </p:nvSpPr>
          <p:spPr>
            <a:xfrm>
              <a:off x="2006003" y="13968273"/>
              <a:ext cx="1557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S</a:t>
              </a:r>
              <a:endParaRPr lang="en-US" sz="900" dirty="0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990600" y="6400800"/>
              <a:ext cx="16319387" cy="12525613"/>
              <a:chOff x="990600" y="6400800"/>
              <a:chExt cx="16319387" cy="12525613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990600" y="6400800"/>
                <a:ext cx="598404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 smtClean="0"/>
                  <a:t>PV System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066800" y="18280082"/>
                <a:ext cx="162431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dirty="0" smtClean="0"/>
              </a:p>
            </p:txBody>
          </p:sp>
        </p:grpSp>
      </p:grpSp>
      <p:pic>
        <p:nvPicPr>
          <p:cNvPr id="162" name="Picture 161" descr="Screen Shot 2014-10-29 at 10.01.27 P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6629400"/>
            <a:ext cx="4556430" cy="5638800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1143000" y="13030200"/>
            <a:ext cx="8001000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/>
              <a:t>Maximum of 3kW total wattage generated by PV system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Off-Grid system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Loads estimated; total wattage and E</a:t>
            </a:r>
            <a:r>
              <a:rPr lang="en-US" sz="3200" baseline="-25000" dirty="0" smtClean="0"/>
              <a:t>battery</a:t>
            </a:r>
            <a:r>
              <a:rPr lang="en-US" sz="3200" dirty="0" smtClean="0"/>
              <a:t> calculated while following derating factors, peak sun hours for location, etc.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Some DC loads used in order to save wattage (highlighted in green), less loads running through inverter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AC loads must run through inverter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The number of panels selected (8) are able to all fit on the South facing side of thatched roof. Set at 20 degree tilt</a:t>
            </a:r>
          </a:p>
          <a:p>
            <a:endParaRPr lang="en-US" sz="3200" dirty="0"/>
          </a:p>
        </p:txBody>
      </p:sp>
      <p:sp>
        <p:nvSpPr>
          <p:cNvPr id="164" name="TextBox 163"/>
          <p:cNvSpPr txBox="1"/>
          <p:nvPr/>
        </p:nvSpPr>
        <p:spPr>
          <a:xfrm>
            <a:off x="9677400" y="13030200"/>
            <a:ext cx="6477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/>
              <a:t>Wattage found to be less than 3kW maximum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Theoretical solar panel voltages and maximum currents compared to find nominal number of panels to match load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8 250W solar panels chosen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Battery voltage set at 24V, E</a:t>
            </a:r>
            <a:r>
              <a:rPr lang="en-US" sz="3200" baseline="-25000" dirty="0" smtClean="0"/>
              <a:t>battery</a:t>
            </a:r>
            <a:r>
              <a:rPr lang="en-US" sz="3200" dirty="0" smtClean="0"/>
              <a:t> requires 2049Ah. Battery selected fulfills needs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Inverter and charge controller selected accordingly</a:t>
            </a:r>
          </a:p>
        </p:txBody>
      </p:sp>
      <p:pic>
        <p:nvPicPr>
          <p:cNvPr id="165" name="Picture 164" descr="Screen Shot 2014-10-29 at 10.29.09 P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7467600"/>
            <a:ext cx="10577593" cy="4800600"/>
          </a:xfrm>
          <a:prstGeom prst="rect">
            <a:avLst/>
          </a:prstGeom>
        </p:spPr>
      </p:pic>
      <p:sp>
        <p:nvSpPr>
          <p:cNvPr id="167" name="Donut 166"/>
          <p:cNvSpPr/>
          <p:nvPr/>
        </p:nvSpPr>
        <p:spPr>
          <a:xfrm>
            <a:off x="7772400" y="10134600"/>
            <a:ext cx="1066800" cy="381000"/>
          </a:xfrm>
          <a:prstGeom prst="donut">
            <a:avLst>
              <a:gd name="adj" fmla="val 10504"/>
            </a:avLst>
          </a:prstGeom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8458200" y="10515600"/>
            <a:ext cx="1600200" cy="2590800"/>
          </a:xfrm>
          <a:prstGeom prst="straightConnector1">
            <a:avLst/>
          </a:prstGeom>
          <a:ln w="762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0" name="Picture 169" descr="Screen Shot 2014-10-29 at 10.11.29 P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19050000"/>
            <a:ext cx="7086600" cy="3361592"/>
          </a:xfrm>
          <a:prstGeom prst="rect">
            <a:avLst/>
          </a:prstGeom>
        </p:spPr>
      </p:pic>
      <p:pic>
        <p:nvPicPr>
          <p:cNvPr id="172" name="Picture 171" descr="Screen Shot 2014-10-29 at 10.15.12 P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88200"/>
            <a:ext cx="7924800" cy="2290287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8592800" y="5334000"/>
            <a:ext cx="9677400" cy="10772180"/>
          </a:xfrm>
          <a:prstGeom prst="rect">
            <a:avLst/>
          </a:prstGeom>
          <a:ln w="76200" cap="rnd" cmpd="sng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/>
              <a:t>Water Heating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Uses method of solar water heating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Solar collectors positioned on top of roof collect solar energy and heat specialized water tank heating system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Energy efficient, requires no excess wattage</a:t>
            </a:r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 smtClean="0"/>
          </a:p>
          <a:p>
            <a:pPr marL="571500" indent="-571500">
              <a:buFont typeface="Arial"/>
              <a:buChar char="•"/>
            </a:pPr>
            <a:endParaRPr lang="en-US" sz="4000" dirty="0"/>
          </a:p>
          <a:p>
            <a:endParaRPr lang="en-US" sz="4000" dirty="0"/>
          </a:p>
          <a:p>
            <a:pPr marL="571500" indent="-571500">
              <a:buFont typeface="Arial"/>
              <a:buChar char="•"/>
            </a:pPr>
            <a:endParaRPr lang="en-US" sz="4000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40600" y="9982200"/>
            <a:ext cx="6121830" cy="571500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34518600" y="21107400"/>
            <a:ext cx="2590800" cy="16764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1" name="Picture 90" descr="calsux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0" y="17221200"/>
            <a:ext cx="12192000" cy="445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3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266</Words>
  <Application>Microsoft Macintosh PowerPoint</Application>
  <PresentationFormat>Custom</PresentationFormat>
  <Paragraphs>50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Davenhall, Carl S</dc:creator>
  <cp:lastModifiedBy>Brynne Kirsch</cp:lastModifiedBy>
  <cp:revision>281</cp:revision>
  <cp:lastPrinted>2012-08-01T22:39:21Z</cp:lastPrinted>
  <dcterms:created xsi:type="dcterms:W3CDTF">2012-07-24T15:06:28Z</dcterms:created>
  <dcterms:modified xsi:type="dcterms:W3CDTF">2014-10-30T03:01:02Z</dcterms:modified>
</cp:coreProperties>
</file>